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69" r:id="rId17"/>
    <p:sldId id="270" r:id="rId18"/>
    <p:sldId id="271" r:id="rId19"/>
    <p:sldId id="272" r:id="rId20"/>
    <p:sldId id="273" r:id="rId21"/>
    <p:sldId id="274" r:id="rId22"/>
    <p:sldId id="283" r:id="rId23"/>
    <p:sldId id="275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1B8C-75C5-4AC1-A33C-C089713D3043}" type="datetimeFigureOut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12CEE-E841-42F7-B426-AD95A887B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99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http://www.tagged.com/profile.html?dataSource=Profile&amp;ll=nav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2CEE-E841-42F7-B426-AD95A887B87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56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https://turi.com/products/create/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2CEE-E841-42F7-B426-AD95A887B87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63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http://www.csie.ntnu.edu.tw/~u91029/HiddenMarkovModel.html </a:t>
            </a:r>
            <a:r>
              <a:rPr lang="zh-TW" altLang="en-US" dirty="0" smtClean="0"/>
              <a:t>馬可夫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2CEE-E841-42F7-B426-AD95A887B87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03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http://stephenbach.net/files/bach-uai13.pdf</a:t>
            </a:r>
          </a:p>
          <a:p>
            <a:r>
              <a:rPr lang="en-US" altLang="zh-TW" dirty="0" smtClean="0"/>
              <a:t>http://psl.umiacs.umd.edu/  PSL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2CEE-E841-42F7-B426-AD95A887B87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42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http://web.thu.edu.tw/s994928/www/File/note/1001dismath.pdf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2CEE-E841-42F7-B426-AD95A887B87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3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41DF97-C259-420A-9466-F56623DA492B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3AE5-1042-4085-868D-77DEC612FBBF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415-4480-4875-974D-159FC607F966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91E585-81AD-4C41-A54B-EC9933353DB7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9E4E04-8A6F-4A74-A94E-9FC76680B62E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5BF0-EF15-481A-9ABA-F451E6D01D9E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F1A-5068-4997-AD1B-3D93000216DF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3F8468-0565-4E6B-9250-A9FF5B52E0AF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6C71-6264-4A20-ADD4-1506B2C6C2C6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34A3B9-D796-4F2B-9549-F1F66108003E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BB1980-E3FA-4532-B897-851B88725452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307FA4-EB23-4C07-AFBE-490F761A3E6F}" type="datetime1">
              <a:rPr lang="zh-TW" altLang="en-US" smtClean="0"/>
              <a:t>2016/8/16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3C1E4F-C8F7-4AEE-98DD-48D519CA7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242088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Collective Spammer Detection in</a:t>
            </a:r>
            <a:br>
              <a:rPr lang="en-US" altLang="zh-TW" dirty="0"/>
            </a:br>
            <a:r>
              <a:rPr lang="en-US" altLang="zh-TW" dirty="0"/>
              <a:t>Evolving Multi-Relational Social Networks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4293096"/>
            <a:ext cx="6172200" cy="2081826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Speaker: Jim-An Tsai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Advisor: Professor </a:t>
            </a:r>
            <a:r>
              <a:rPr lang="en-US" altLang="zh-TW" dirty="0" err="1">
                <a:solidFill>
                  <a:schemeClr val="tx1"/>
                </a:solidFill>
              </a:rPr>
              <a:t>Jia</a:t>
            </a:r>
            <a:r>
              <a:rPr lang="en-US" altLang="zh-TW" dirty="0">
                <a:solidFill>
                  <a:schemeClr val="tx1"/>
                </a:solidFill>
              </a:rPr>
              <a:t>-ling </a:t>
            </a:r>
            <a:r>
              <a:rPr lang="en-US" altLang="zh-TW" dirty="0" err="1">
                <a:solidFill>
                  <a:schemeClr val="tx1"/>
                </a:solidFill>
              </a:rPr>
              <a:t>Koh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err="1" smtClean="0">
                <a:solidFill>
                  <a:schemeClr val="tx1"/>
                </a:solidFill>
              </a:rPr>
              <a:t>Author:</a:t>
            </a:r>
            <a:r>
              <a:rPr lang="en-US" altLang="zh-TW" b="0" dirty="0" err="1"/>
              <a:t>Shobeir</a:t>
            </a:r>
            <a:r>
              <a:rPr lang="en-US" altLang="zh-TW" b="0" dirty="0"/>
              <a:t> </a:t>
            </a:r>
            <a:r>
              <a:rPr lang="en-US" altLang="zh-TW" b="0" dirty="0" err="1" smtClean="0"/>
              <a:t>Fakhraei</a:t>
            </a:r>
            <a:r>
              <a:rPr lang="en-US" altLang="zh-TW" b="0" dirty="0" smtClean="0"/>
              <a:t>, </a:t>
            </a:r>
            <a:r>
              <a:rPr lang="en-US" altLang="zh-TW" b="0" dirty="0"/>
              <a:t>James </a:t>
            </a:r>
            <a:r>
              <a:rPr lang="en-US" altLang="zh-TW" b="0" dirty="0" err="1" smtClean="0"/>
              <a:t>Foulds</a:t>
            </a:r>
            <a:r>
              <a:rPr lang="en-US" altLang="zh-TW" b="0" dirty="0" smtClean="0"/>
              <a:t>, </a:t>
            </a:r>
            <a:r>
              <a:rPr lang="en-US" altLang="zh-TW" b="0" dirty="0" err="1"/>
              <a:t>Lise</a:t>
            </a:r>
            <a:r>
              <a:rPr lang="en-US" altLang="zh-TW" b="0" dirty="0"/>
              <a:t> </a:t>
            </a:r>
            <a:r>
              <a:rPr lang="en-US" altLang="zh-TW" b="0" dirty="0" err="1" smtClean="0"/>
              <a:t>Getoor</a:t>
            </a:r>
            <a:r>
              <a:rPr lang="en-US" altLang="zh-TW" b="0" dirty="0" smtClean="0"/>
              <a:t>, </a:t>
            </a:r>
            <a:r>
              <a:rPr lang="en-US" altLang="zh-TW" b="0" dirty="0" err="1"/>
              <a:t>Madhusudana</a:t>
            </a:r>
            <a:r>
              <a:rPr lang="en-US" altLang="zh-TW" b="0" dirty="0"/>
              <a:t> </a:t>
            </a:r>
            <a:r>
              <a:rPr lang="en-US" altLang="zh-TW" b="0" dirty="0" err="1"/>
              <a:t>Shashanka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smtClean="0">
                <a:solidFill>
                  <a:schemeClr val="tx1"/>
                </a:solidFill>
              </a:rPr>
              <a:t>Date:2016/8/16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Source: </a:t>
            </a:r>
            <a:r>
              <a:rPr lang="en-US" altLang="zh-TW" b="0" dirty="0">
                <a:solidFill>
                  <a:schemeClr val="tx1"/>
                </a:solidFill>
              </a:rPr>
              <a:t>KDD ’15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82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Sequence-Based Features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rovide </a:t>
            </a:r>
            <a:r>
              <a:rPr lang="en-US" altLang="zh-TW" dirty="0"/>
              <a:t>two </a:t>
            </a:r>
            <a:r>
              <a:rPr lang="en-US" altLang="zh-TW" dirty="0" smtClean="0"/>
              <a:t>different </a:t>
            </a:r>
            <a:r>
              <a:rPr lang="en-US" altLang="zh-TW" dirty="0"/>
              <a:t>solutions for classifying users based </a:t>
            </a:r>
            <a:r>
              <a:rPr lang="en-US" altLang="zh-TW" dirty="0" smtClean="0"/>
              <a:t>on their </a:t>
            </a:r>
            <a:r>
              <a:rPr lang="en-US" altLang="zh-TW" dirty="0"/>
              <a:t>activity </a:t>
            </a:r>
            <a:r>
              <a:rPr lang="en-US" altLang="zh-TW" dirty="0" smtClean="0"/>
              <a:t>sequences.</a:t>
            </a:r>
          </a:p>
          <a:p>
            <a:endParaRPr lang="en-US" altLang="zh-TW" dirty="0"/>
          </a:p>
          <a:p>
            <a:r>
              <a:rPr lang="en-US" altLang="zh-TW" dirty="0" smtClean="0"/>
              <a:t>1. </a:t>
            </a:r>
            <a:r>
              <a:rPr lang="en-US" altLang="zh-TW" dirty="0"/>
              <a:t>Sequential k-gram </a:t>
            </a:r>
            <a:r>
              <a:rPr lang="en-US" altLang="zh-TW" dirty="0" smtClean="0"/>
              <a:t>Features</a:t>
            </a:r>
          </a:p>
          <a:p>
            <a:endParaRPr lang="en-US" altLang="zh-TW" dirty="0"/>
          </a:p>
          <a:p>
            <a:r>
              <a:rPr lang="en-US" altLang="zh-TW" dirty="0" smtClean="0"/>
              <a:t>2. </a:t>
            </a:r>
            <a:r>
              <a:rPr lang="en-US" altLang="zh-TW" dirty="0"/>
              <a:t>Mixture of Markov Models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718368" cy="4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85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Sequential k-gram Features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epresent </a:t>
            </a:r>
            <a:r>
              <a:rPr lang="en-US" altLang="zh-TW" dirty="0"/>
              <a:t>a sequence with features </a:t>
            </a:r>
            <a:r>
              <a:rPr lang="en-US" altLang="zh-TW" dirty="0" smtClean="0"/>
              <a:t>is to </a:t>
            </a:r>
            <a:r>
              <a:rPr lang="en-US" altLang="zh-TW" dirty="0"/>
              <a:t>treat each element in the sequence as a </a:t>
            </a:r>
            <a:r>
              <a:rPr lang="en-US" altLang="zh-TW" dirty="0" smtClean="0"/>
              <a:t>feature independently.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6543244" cy="152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22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Mixture of Markov Models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8564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79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/>
          <a:lstStyle/>
          <a:p>
            <a:r>
              <a:rPr lang="en-US" altLang="zh-TW" dirty="0"/>
              <a:t>Collective Classification with Reports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en-US" altLang="zh-TW" dirty="0" smtClean="0"/>
              <a:t>Using </a:t>
            </a:r>
            <a:r>
              <a:rPr lang="en-US" altLang="zh-TW" dirty="0"/>
              <a:t>Hinge-loss Markov Random </a:t>
            </a:r>
            <a:r>
              <a:rPr lang="en-US" altLang="zh-TW" dirty="0" smtClean="0"/>
              <a:t>Fields(HL-MRFs) to </a:t>
            </a:r>
            <a:r>
              <a:rPr lang="en-US" altLang="zh-TW" dirty="0"/>
              <a:t>assign credibility scores to the </a:t>
            </a:r>
            <a:r>
              <a:rPr lang="en-US" altLang="zh-TW" dirty="0" smtClean="0"/>
              <a:t>users offering </a:t>
            </a:r>
            <a:r>
              <a:rPr lang="en-US" altLang="zh-TW" dirty="0"/>
              <a:t>feedback via the reporting system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Probabilistic Soft Logic (PSL) </a:t>
            </a:r>
            <a:r>
              <a:rPr lang="en-US" altLang="zh-TW" dirty="0" smtClean="0"/>
              <a:t> </a:t>
            </a:r>
            <a:r>
              <a:rPr lang="en-US" altLang="zh-TW" dirty="0"/>
              <a:t>uses a </a:t>
            </a:r>
            <a:r>
              <a:rPr lang="en-US" altLang="zh-TW" dirty="0" smtClean="0"/>
              <a:t>first-order logical </a:t>
            </a:r>
            <a:r>
              <a:rPr lang="en-US" altLang="zh-TW" dirty="0"/>
              <a:t>syntax as a templating language for HL-MRFs.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7549"/>
            <a:ext cx="4294934" cy="63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4" y="4149080"/>
            <a:ext cx="6596731" cy="6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4" y="4470185"/>
            <a:ext cx="1406051" cy="2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0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en-US" altLang="zh-TW" dirty="0"/>
              <a:t>HL-MRFs Collective Model for Reports</a:t>
            </a:r>
            <a:endParaRPr lang="zh-TW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4164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26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56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64548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2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 Structure Features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7033005" cy="286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845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Sequence-based Features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0" y="1653505"/>
            <a:ext cx="6478603" cy="239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6227844" cy="271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975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4" y="1340768"/>
            <a:ext cx="900859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16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4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/>
          <a:lstStyle/>
          <a:p>
            <a:r>
              <a:rPr lang="en-US" altLang="zh-TW" dirty="0"/>
              <a:t>Collective Classification with Reports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62762"/>
            <a:ext cx="7128792" cy="58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335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en-US" altLang="zh-TW" dirty="0"/>
              <a:t>Collective Classification with Reports</a:t>
            </a:r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41332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422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020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This paper develops </a:t>
            </a:r>
            <a:r>
              <a:rPr lang="en-US" altLang="zh-TW" dirty="0"/>
              <a:t>methods to identify </a:t>
            </a:r>
            <a:r>
              <a:rPr lang="en-US" altLang="zh-TW" dirty="0" smtClean="0"/>
              <a:t>spammers in </a:t>
            </a:r>
            <a:r>
              <a:rPr lang="en-US" altLang="zh-TW" dirty="0"/>
              <a:t>evolving multi-relational social </a:t>
            </a:r>
            <a:r>
              <a:rPr lang="en-US" altLang="zh-TW" dirty="0" smtClean="0"/>
              <a:t>networks.</a:t>
            </a:r>
          </a:p>
          <a:p>
            <a:endParaRPr lang="en-US" altLang="zh-TW" dirty="0"/>
          </a:p>
          <a:p>
            <a:r>
              <a:rPr lang="en-US" altLang="zh-TW" dirty="0"/>
              <a:t>S</a:t>
            </a:r>
            <a:r>
              <a:rPr lang="en-US" altLang="zh-TW" dirty="0" smtClean="0"/>
              <a:t>how </a:t>
            </a:r>
            <a:r>
              <a:rPr lang="en-US" altLang="zh-TW" dirty="0"/>
              <a:t>that models which </a:t>
            </a:r>
            <a:r>
              <a:rPr lang="en-US" altLang="zh-TW" dirty="0" smtClean="0"/>
              <a:t>incorporate </a:t>
            </a:r>
            <a:r>
              <a:rPr lang="en-US" altLang="zh-TW" dirty="0"/>
              <a:t>the multi-relational nature of the social </a:t>
            </a:r>
            <a:r>
              <a:rPr lang="en-US" altLang="zh-TW" dirty="0" smtClean="0"/>
              <a:t>network significantly </a:t>
            </a:r>
            <a:r>
              <a:rPr lang="en-US" altLang="zh-TW" dirty="0"/>
              <a:t>gain predictive performance over those that </a:t>
            </a:r>
            <a:r>
              <a:rPr lang="en-US" altLang="zh-TW" dirty="0" smtClean="0"/>
              <a:t>do not</a:t>
            </a:r>
            <a:r>
              <a:rPr lang="en-US" altLang="zh-TW" dirty="0"/>
              <a:t>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11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97666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x.tagstat.com/im/about/press/tagged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57192"/>
            <a:ext cx="7066434" cy="12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14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14" y="188640"/>
            <a:ext cx="7467600" cy="2074242"/>
          </a:xfrm>
        </p:spPr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6624736" cy="29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jiman tsai\Desktop\2016-08-16_053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70" y="14883"/>
            <a:ext cx="6222840" cy="37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92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082285" cy="50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69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26541" y="1332052"/>
            <a:ext cx="7601843" cy="5265299"/>
            <a:chOff x="0" y="0"/>
            <a:chExt cx="6724650" cy="4657725"/>
          </a:xfrm>
        </p:grpSpPr>
        <p:sp>
          <p:nvSpPr>
            <p:cNvPr id="5" name="矩形 4"/>
            <p:cNvSpPr/>
            <p:nvPr/>
          </p:nvSpPr>
          <p:spPr>
            <a:xfrm>
              <a:off x="1990725" y="0"/>
              <a:ext cx="2651760" cy="9334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00">
                  <a:effectLst/>
                  <a:ea typeface="新細明體"/>
                  <a:cs typeface="Times New Roman"/>
                </a:rPr>
                <a:t>Users’ files 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600" b="1" kern="100">
                  <a:effectLst/>
                  <a:ea typeface="新細明體"/>
                  <a:cs typeface="Times New Roman"/>
                </a:rPr>
                <a:t>from Tagged.com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628775"/>
              <a:ext cx="1933575" cy="11620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0">
                  <a:effectLst/>
                  <a:latin typeface="NimbusRomNo9L-Medi"/>
                  <a:ea typeface="新細明體"/>
                  <a:cs typeface="NimbusRomNo9L-Medi"/>
                </a:rPr>
                <a:t>Graph Structure Features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381250" y="3495675"/>
              <a:ext cx="1933575" cy="11620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100">
                  <a:effectLst/>
                  <a:ea typeface="新細明體"/>
                  <a:cs typeface="Times New Roman"/>
                </a:rPr>
                <a:t>Spammer or not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791075" y="1628775"/>
              <a:ext cx="1933575" cy="11620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0">
                  <a:effectLst/>
                  <a:latin typeface="NimbusRomNo9L-Medi"/>
                  <a:ea typeface="新細明體"/>
                  <a:cs typeface="NimbusRomNo9L-Medi"/>
                </a:rPr>
                <a:t>Collective Classification with Reports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81250" y="1628775"/>
              <a:ext cx="1933575" cy="11620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0">
                  <a:effectLst/>
                  <a:latin typeface="NimbusRomNo9L-Medi"/>
                  <a:ea typeface="新細明體"/>
                  <a:cs typeface="NimbusRomNo9L-Medi"/>
                </a:rPr>
                <a:t>Sequence-Based Features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H="1">
              <a:off x="1000125" y="933450"/>
              <a:ext cx="2305050" cy="6953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3305175" y="933450"/>
              <a:ext cx="0" cy="6953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3305175" y="933450"/>
              <a:ext cx="2524125" cy="6953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>
              <a:off x="3295650" y="2790825"/>
              <a:ext cx="0" cy="6953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>
              <a:off x="923925" y="2790825"/>
              <a:ext cx="2381250" cy="6953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H="1">
              <a:off x="3295650" y="2790825"/>
              <a:ext cx="2533650" cy="6953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投影片編號版面配置區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70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19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altLang="zh-TW" dirty="0"/>
              <a:t>Graph Structure Features 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28" y="476672"/>
            <a:ext cx="732771" cy="40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58" y="932062"/>
            <a:ext cx="3275418" cy="18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" y="2204864"/>
            <a:ext cx="5688632" cy="170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03986" y="4437112"/>
            <a:ext cx="8352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Our goal is </a:t>
            </a:r>
            <a:r>
              <a:rPr lang="en-US" altLang="zh-TW" b="1" dirty="0" smtClean="0"/>
              <a:t>to </a:t>
            </a:r>
            <a:r>
              <a:rPr lang="en-US" altLang="zh-TW" b="1" dirty="0" smtClean="0">
                <a:solidFill>
                  <a:srgbClr val="FF0000"/>
                </a:solidFill>
              </a:rPr>
              <a:t>capture </a:t>
            </a:r>
            <a:r>
              <a:rPr lang="en-US" altLang="zh-TW" b="1" dirty="0">
                <a:solidFill>
                  <a:srgbClr val="FF0000"/>
                </a:solidFill>
              </a:rPr>
              <a:t>the </a:t>
            </a:r>
            <a:r>
              <a:rPr lang="en-US" altLang="zh-TW" b="1" dirty="0" smtClean="0">
                <a:solidFill>
                  <a:srgbClr val="FF0000"/>
                </a:solidFill>
              </a:rPr>
              <a:t>structural differences </a:t>
            </a:r>
            <a:r>
              <a:rPr lang="en-US" altLang="zh-TW" b="1" dirty="0"/>
              <a:t>between </a:t>
            </a:r>
            <a:r>
              <a:rPr lang="en-US" altLang="zh-TW" b="1" dirty="0" smtClean="0"/>
              <a:t>spammers</a:t>
            </a:r>
            <a:r>
              <a:rPr lang="en-US" altLang="zh-TW" b="1" dirty="0"/>
              <a:t>' </a:t>
            </a:r>
            <a:r>
              <a:rPr lang="en-US" altLang="zh-TW" b="1" dirty="0" smtClean="0"/>
              <a:t>and</a:t>
            </a:r>
            <a:endParaRPr lang="en-US" altLang="zh-TW" b="1" dirty="0"/>
          </a:p>
          <a:p>
            <a:r>
              <a:rPr lang="en-US" altLang="zh-TW" b="1" dirty="0"/>
              <a:t>legitimate users' multi-relational neighborhood graph.</a:t>
            </a:r>
            <a:endParaRPr lang="zh-TW" altLang="en-US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6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 Structure Features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 PageRank</a:t>
            </a:r>
          </a:p>
          <a:p>
            <a:endParaRPr lang="en-US" altLang="zh-TW" dirty="0"/>
          </a:p>
          <a:p>
            <a:r>
              <a:rPr lang="en-US" altLang="zh-TW" dirty="0" smtClean="0"/>
              <a:t>2. Degree</a:t>
            </a:r>
          </a:p>
          <a:p>
            <a:endParaRPr lang="en-US" altLang="zh-TW" dirty="0"/>
          </a:p>
          <a:p>
            <a:r>
              <a:rPr lang="en-US" altLang="zh-TW" dirty="0" smtClean="0"/>
              <a:t>3. k-core</a:t>
            </a:r>
          </a:p>
          <a:p>
            <a:endParaRPr lang="en-US" altLang="zh-TW" dirty="0"/>
          </a:p>
          <a:p>
            <a:r>
              <a:rPr lang="en-US" altLang="zh-TW" dirty="0" smtClean="0"/>
              <a:t>4. </a:t>
            </a:r>
            <a:r>
              <a:rPr lang="en-US" altLang="zh-TW" dirty="0"/>
              <a:t>Graph </a:t>
            </a:r>
            <a:r>
              <a:rPr lang="en-US" altLang="zh-TW" dirty="0" smtClean="0"/>
              <a:t>Coloring</a:t>
            </a:r>
          </a:p>
          <a:p>
            <a:endParaRPr lang="en-US" altLang="zh-TW" dirty="0"/>
          </a:p>
          <a:p>
            <a:r>
              <a:rPr lang="en-US" altLang="zh-TW" dirty="0" smtClean="0"/>
              <a:t>5. </a:t>
            </a:r>
            <a:r>
              <a:rPr lang="en-US" altLang="zh-TW" dirty="0"/>
              <a:t>Connected </a:t>
            </a:r>
            <a:r>
              <a:rPr lang="en-US" altLang="zh-TW" dirty="0" smtClean="0"/>
              <a:t>Components</a:t>
            </a:r>
          </a:p>
          <a:p>
            <a:endParaRPr lang="en-US" altLang="zh-TW" dirty="0"/>
          </a:p>
          <a:p>
            <a:r>
              <a:rPr lang="en-US" altLang="zh-TW" dirty="0" smtClean="0"/>
              <a:t>6. </a:t>
            </a:r>
            <a:r>
              <a:rPr lang="en-US" altLang="zh-TW" dirty="0"/>
              <a:t>Triangle Count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28" y="883767"/>
            <a:ext cx="732771" cy="40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C1E4F-C8F7-4AEE-98DD-48D519CA76A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556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600</TotalTime>
  <Words>318</Words>
  <Application>Microsoft Office PowerPoint</Application>
  <PresentationFormat>如螢幕大小 (4:3)</PresentationFormat>
  <Paragraphs>120</Paragraphs>
  <Slides>23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壁窗</vt:lpstr>
      <vt:lpstr>Collective Spammer Detection in Evolving Multi-Relational Social Networks</vt:lpstr>
      <vt:lpstr>OUTLINE</vt:lpstr>
      <vt:lpstr>Introduction</vt:lpstr>
      <vt:lpstr>Introduction</vt:lpstr>
      <vt:lpstr>Introduction</vt:lpstr>
      <vt:lpstr>Framework</vt:lpstr>
      <vt:lpstr>OUTLINE</vt:lpstr>
      <vt:lpstr>Graph Structure Features </vt:lpstr>
      <vt:lpstr>Graph Structure Features </vt:lpstr>
      <vt:lpstr>Sequence-Based Features</vt:lpstr>
      <vt:lpstr>Sequential k-gram Features</vt:lpstr>
      <vt:lpstr>Mixture of Markov Models</vt:lpstr>
      <vt:lpstr>Collective Classification with Reports</vt:lpstr>
      <vt:lpstr>HL-MRFs Collective Model for Reports</vt:lpstr>
      <vt:lpstr>OUTLINE</vt:lpstr>
      <vt:lpstr>Data</vt:lpstr>
      <vt:lpstr>Graph Structure Features</vt:lpstr>
      <vt:lpstr>Sequence-based Features</vt:lpstr>
      <vt:lpstr>Experiment</vt:lpstr>
      <vt:lpstr>Collective Classification with Reports</vt:lpstr>
      <vt:lpstr>Collective Classification with Reports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Spammer Detection in Evolving Multi-Relational Social Networks</dc:title>
  <dc:creator>jiman tsai</dc:creator>
  <cp:lastModifiedBy>Henry</cp:lastModifiedBy>
  <cp:revision>22</cp:revision>
  <dcterms:created xsi:type="dcterms:W3CDTF">2016-08-15T13:41:45Z</dcterms:created>
  <dcterms:modified xsi:type="dcterms:W3CDTF">2016-08-16T00:36:27Z</dcterms:modified>
</cp:coreProperties>
</file>